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6"/>
  </p:notesMasterIdLst>
  <p:sldIdLst>
    <p:sldId id="340" r:id="rId2"/>
    <p:sldId id="341" r:id="rId3"/>
    <p:sldId id="342" r:id="rId4"/>
    <p:sldId id="343" r:id="rId5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6060"/>
    <a:srgbClr val="939393"/>
    <a:srgbClr val="262626"/>
    <a:srgbClr val="1C92E2"/>
    <a:srgbClr val="00966F"/>
    <a:srgbClr val="8BC8F1"/>
    <a:srgbClr val="A7FFE8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30" autoAdjust="0"/>
    <p:restoredTop sz="94660"/>
  </p:normalViewPr>
  <p:slideViewPr>
    <p:cSldViewPr>
      <p:cViewPr varScale="1">
        <p:scale>
          <a:sx n="81" d="100"/>
          <a:sy n="81" d="100"/>
        </p:scale>
        <p:origin x="1698" y="9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CBAE1E9-2513-496B-BBA6-EF81BDA4E1F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AAAC83-91F7-400C-860F-58B5AC43F82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422B7C1-170D-49FE-A67F-D42069377993}" type="datetimeFigureOut">
              <a:rPr lang="de-DE"/>
              <a:pPr>
                <a:defRPr/>
              </a:pPr>
              <a:t>08.05.2019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60DB4C7E-89ED-44FB-AEA6-EF3602379C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D1E67FBB-739E-4491-9663-C8198FB86C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6FBFBBA-EDB6-4BDA-92F2-3E44A41CB85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9E77B22-AFCB-4A8B-A937-57DB49FD7A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A2ACDF03-0F28-4BFD-A9AE-FD7620F12361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877214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74299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727266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713883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A116D2FD-4896-4FDD-BBB9-B77272F9CCB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942263" y="9055100"/>
            <a:ext cx="374491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A6A6A6"/>
                </a:solidFill>
                <a:latin typeface="Helvetica Neue" pitchFamily="2" charset="0"/>
              </a:rPr>
              <a:t>AI4 | UNIVERSITÄT BAYREUTH</a:t>
            </a:r>
          </a:p>
        </p:txBody>
      </p:sp>
      <p:cxnSp>
        <p:nvCxnSpPr>
          <p:cNvPr id="5" name="Gerader Verbinder 30">
            <a:extLst>
              <a:ext uri="{FF2B5EF4-FFF2-40B4-BE49-F238E27FC236}">
                <a16:creationId xmlns:a16="http://schemas.microsoft.com/office/drawing/2014/main" id="{D9F2E06D-0C04-4177-80F9-0E10E19B82C5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flipH="1">
            <a:off x="0" y="9002713"/>
            <a:ext cx="7870825" cy="0"/>
          </a:xfrm>
          <a:prstGeom prst="line">
            <a:avLst/>
          </a:prstGeom>
          <a:noFill/>
          <a:ln w="12700" algn="ctr">
            <a:solidFill>
              <a:schemeClr val="tx1">
                <a:lumMod val="85000"/>
                <a:lumOff val="1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61237FB7-98E0-4DF1-85E7-1625FA3CB5FA}"/>
              </a:ext>
            </a:extLst>
          </p:cNvPr>
          <p:cNvCxnSpPr/>
          <p:nvPr userDrawn="1"/>
        </p:nvCxnSpPr>
        <p:spPr bwMode="auto">
          <a:xfrm flipH="1">
            <a:off x="8015288" y="9002713"/>
            <a:ext cx="4989512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Rechteck 2">
            <a:extLst>
              <a:ext uri="{FF2B5EF4-FFF2-40B4-BE49-F238E27FC236}">
                <a16:creationId xmlns:a16="http://schemas.microsoft.com/office/drawing/2014/main" id="{3DC373BB-8F36-4CB7-9BA3-1A564002090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09563" y="9053513"/>
            <a:ext cx="640873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algn="l" eaLnBrk="1" hangingPunct="1">
              <a:defRPr/>
            </a:pPr>
            <a:r>
              <a:rPr lang="de-DE" sz="1400" kern="1200" dirty="0">
                <a:solidFill>
                  <a:srgbClr val="A6A6A6"/>
                </a:solidFill>
                <a:latin typeface="Helvetica Neue" pitchFamily="2" charset="0"/>
                <a:ea typeface="ヒラギノ角ゴ ProN W3" charset="-128"/>
                <a:cs typeface="Helvetica" panose="020B0604020202020204" pitchFamily="34" charset="0"/>
                <a:sym typeface="Gill Sans" pitchFamily="-84" charset="0"/>
              </a:rPr>
              <a:t>BA Thesis – NLP-Plattform: Integration und Evaluation von POS-Tagging-Algorithmen </a:t>
            </a:r>
            <a:r>
              <a:rPr lang="de-DE" sz="14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| </a:t>
            </a:r>
            <a:r>
              <a:rPr lang="en-US" sz="14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13-May-19</a:t>
            </a:r>
            <a:r>
              <a:rPr lang="de-DE" sz="14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 |  </a:t>
            </a:r>
            <a:fld id="{B4304840-7D7D-4166-8A77-E9C568920577}" type="slidenum">
              <a:rPr lang="de-DE" sz="1400" smtClean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pPr algn="l" eaLnBrk="1" hangingPunct="1">
                <a:defRPr/>
              </a:pPr>
              <a:t>‹Nr.›</a:t>
            </a:fld>
            <a:endParaRPr lang="de-DE" sz="1400" dirty="0">
              <a:solidFill>
                <a:srgbClr val="7F7F7F"/>
              </a:solidFill>
              <a:latin typeface="Helvetica Neue" pitchFamily="2" charset="0"/>
              <a:cs typeface="Helvetica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285" y="654472"/>
            <a:ext cx="12130777" cy="765944"/>
          </a:xfrm>
        </p:spPr>
        <p:txBody>
          <a:bodyPr/>
          <a:lstStyle>
            <a:lvl1pPr>
              <a:defRPr sz="4000">
                <a:latin typeface="+mn-lt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>
            <a:lvl1pPr>
              <a:defRPr sz="3200"/>
            </a:lvl1pPr>
            <a:lvl2pPr marL="596900" indent="-444500">
              <a:buFont typeface="Wingdings" panose="05000000000000000000" pitchFamily="2" charset="2"/>
              <a:buChar char="§"/>
              <a:defRPr sz="2800"/>
            </a:lvl2pPr>
            <a:lvl3pPr marL="1066800" indent="-444500">
              <a:buFont typeface="Wingdings" panose="05000000000000000000" pitchFamily="2" charset="2"/>
              <a:buChar char="§"/>
              <a:defRPr sz="2400"/>
            </a:lvl3pPr>
            <a:lvl4pPr marL="1536700" indent="-444500">
              <a:buFont typeface="Wingdings" panose="05000000000000000000" pitchFamily="2" charset="2"/>
              <a:buChar char="§"/>
              <a:defRPr sz="2400"/>
            </a:lvl4pPr>
            <a:lvl5pPr marL="1968500" indent="-4445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409564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315924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8037823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0922890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98862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089593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893712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704350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BC865A8-B6A8-4CDA-A978-AA71411898F9}"/>
              </a:ext>
            </a:extLst>
          </p:cNvPr>
          <p:cNvSpPr/>
          <p:nvPr userDrawn="1"/>
        </p:nvSpPr>
        <p:spPr bwMode="auto">
          <a:xfrm>
            <a:off x="0" y="0"/>
            <a:ext cx="13004800" cy="6286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hangingPunct="1">
              <a:defRPr/>
            </a:pPr>
            <a:endParaRPr lang="de-DE">
              <a:latin typeface="Gill Sans" charset="0"/>
              <a:sym typeface="Gill Sans" charset="0"/>
            </a:endParaRPr>
          </a:p>
        </p:txBody>
      </p:sp>
      <p:sp>
        <p:nvSpPr>
          <p:cNvPr id="1027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 UltraLight" charset="0"/>
              </a:rPr>
              <a:t>Click to edit Master title style</a:t>
            </a:r>
          </a:p>
        </p:txBody>
      </p:sp>
      <p:pic>
        <p:nvPicPr>
          <p:cNvPr id="1029" name="Grafik 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225" y="169863"/>
            <a:ext cx="2881313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Grafik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174625"/>
            <a:ext cx="1679575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81" r:id="rId1"/>
    <p:sldLayoutId id="2147484191" r:id="rId2"/>
    <p:sldLayoutId id="2147484182" r:id="rId3"/>
    <p:sldLayoutId id="2147484183" r:id="rId4"/>
    <p:sldLayoutId id="2147484184" r:id="rId5"/>
    <p:sldLayoutId id="2147484185" r:id="rId6"/>
    <p:sldLayoutId id="2147484186" r:id="rId7"/>
    <p:sldLayoutId id="2147484187" r:id="rId8"/>
    <p:sldLayoutId id="2147484188" r:id="rId9"/>
    <p:sldLayoutId id="2147484189" r:id="rId10"/>
    <p:sldLayoutId id="2147484190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Relationship Id="rId1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467C30BC-110E-4C9F-911F-110C1494A92E}"/>
              </a:ext>
            </a:extLst>
          </p:cNvPr>
          <p:cNvSpPr txBox="1"/>
          <p:nvPr/>
        </p:nvSpPr>
        <p:spPr>
          <a:xfrm>
            <a:off x="8447087" y="5516846"/>
            <a:ext cx="4248150" cy="10156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de-DE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BA Thesis</a:t>
            </a:r>
          </a:p>
          <a:p>
            <a:pPr eaLnBrk="1" hangingPunct="1">
              <a:defRPr/>
            </a:pPr>
            <a:endParaRPr lang="de-DE" sz="2000" b="1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  <a:p>
            <a:pPr eaLnBrk="1" hangingPunct="1">
              <a:defRPr/>
            </a:pPr>
            <a:r>
              <a:rPr lang="de-DE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Philipp Scholz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E4B2FBB-51FC-4998-9E61-502F224CEBA1}"/>
              </a:ext>
            </a:extLst>
          </p:cNvPr>
          <p:cNvSpPr/>
          <p:nvPr/>
        </p:nvSpPr>
        <p:spPr>
          <a:xfrm>
            <a:off x="93688" y="5516846"/>
            <a:ext cx="8713787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de-DE" dirty="0"/>
              <a:t>NLP-Plattform:</a:t>
            </a:r>
            <a:br>
              <a:rPr lang="de-DE" dirty="0"/>
            </a:br>
            <a:r>
              <a:rPr lang="de-DE" dirty="0"/>
              <a:t>Integration und Evaluation </a:t>
            </a:r>
            <a:br>
              <a:rPr lang="de-DE" dirty="0"/>
            </a:br>
            <a:r>
              <a:rPr lang="de-DE" dirty="0"/>
              <a:t>von POS-Tagging-Algorithmen </a:t>
            </a:r>
            <a:endParaRPr lang="en-US" dirty="0">
              <a:solidFill>
                <a:srgbClr val="262626"/>
              </a:solidFill>
              <a:latin typeface="+mn-lt"/>
            </a:endParaRPr>
          </a:p>
        </p:txBody>
      </p:sp>
      <p:pic>
        <p:nvPicPr>
          <p:cNvPr id="4100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21" b="18791"/>
          <a:stretch>
            <a:fillRect/>
          </a:stretch>
        </p:blipFill>
        <p:spPr bwMode="auto">
          <a:xfrm>
            <a:off x="0" y="679450"/>
            <a:ext cx="13004800" cy="472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Natural Language Processing (NLP)</a:t>
            </a:r>
          </a:p>
        </p:txBody>
      </p:sp>
      <p:pic>
        <p:nvPicPr>
          <p:cNvPr id="9" name="Inhaltsplatzhalter 8" descr="Datenbank">
            <a:extLst>
              <a:ext uri="{FF2B5EF4-FFF2-40B4-BE49-F238E27FC236}">
                <a16:creationId xmlns:a16="http://schemas.microsoft.com/office/drawing/2014/main" id="{96ACC65F-0C94-4834-8B1A-3370C7E28A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647" y="7109048"/>
            <a:ext cx="914400" cy="914400"/>
          </a:xfrm>
        </p:spPr>
      </p:pic>
      <p:pic>
        <p:nvPicPr>
          <p:cNvPr id="15" name="Grafik 14" descr="Zahnräder">
            <a:extLst>
              <a:ext uri="{FF2B5EF4-FFF2-40B4-BE49-F238E27FC236}">
                <a16:creationId xmlns:a16="http://schemas.microsoft.com/office/drawing/2014/main" id="{7D5BC1EC-49E8-491B-8E9D-1C1B2A67F3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89593" y="5596880"/>
            <a:ext cx="1249288" cy="1249288"/>
          </a:xfrm>
          <a:prstGeom prst="rect">
            <a:avLst/>
          </a:prstGeom>
        </p:spPr>
      </p:pic>
      <p:pic>
        <p:nvPicPr>
          <p:cNvPr id="19" name="Grafik 18" descr="Unterhaltung">
            <a:extLst>
              <a:ext uri="{FF2B5EF4-FFF2-40B4-BE49-F238E27FC236}">
                <a16:creationId xmlns:a16="http://schemas.microsoft.com/office/drawing/2014/main" id="{0B7E0038-5B1E-4E13-B7CE-DF5BFF05A6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4632" y="5764324"/>
            <a:ext cx="914400" cy="914400"/>
          </a:xfrm>
          <a:prstGeom prst="rect">
            <a:avLst/>
          </a:prstGeom>
        </p:spPr>
      </p:pic>
      <p:pic>
        <p:nvPicPr>
          <p:cNvPr id="21" name="Grafik 20" descr="E-Mail">
            <a:extLst>
              <a:ext uri="{FF2B5EF4-FFF2-40B4-BE49-F238E27FC236}">
                <a16:creationId xmlns:a16="http://schemas.microsoft.com/office/drawing/2014/main" id="{0DBBFD7C-484B-4A55-87B6-1AF1B28AC8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4647" y="4419600"/>
            <a:ext cx="914400" cy="914400"/>
          </a:xfrm>
          <a:prstGeom prst="rect">
            <a:avLst/>
          </a:prstGeom>
        </p:spPr>
      </p:pic>
      <p:pic>
        <p:nvPicPr>
          <p:cNvPr id="23" name="Grafik 22" descr="Dokument">
            <a:extLst>
              <a:ext uri="{FF2B5EF4-FFF2-40B4-BE49-F238E27FC236}">
                <a16:creationId xmlns:a16="http://schemas.microsoft.com/office/drawing/2014/main" id="{3B0C914A-31E3-4983-970E-25982910DEC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491194" y="5764324"/>
            <a:ext cx="914400" cy="914400"/>
          </a:xfrm>
          <a:prstGeom prst="rect">
            <a:avLst/>
          </a:prstGeom>
        </p:spPr>
      </p:pic>
      <p:pic>
        <p:nvPicPr>
          <p:cNvPr id="25" name="Grafik 24" descr="Forschung">
            <a:extLst>
              <a:ext uri="{FF2B5EF4-FFF2-40B4-BE49-F238E27FC236}">
                <a16:creationId xmlns:a16="http://schemas.microsoft.com/office/drawing/2014/main" id="{0FA96799-4E96-4A58-ADAA-F326524FA9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822880" y="5764324"/>
            <a:ext cx="914400" cy="914400"/>
          </a:xfrm>
          <a:prstGeom prst="rect">
            <a:avLst/>
          </a:prstGeom>
        </p:spPr>
      </p:pic>
      <p:sp>
        <p:nvSpPr>
          <p:cNvPr id="26" name="Textfeld 25">
            <a:extLst>
              <a:ext uri="{FF2B5EF4-FFF2-40B4-BE49-F238E27FC236}">
                <a16:creationId xmlns:a16="http://schemas.microsoft.com/office/drawing/2014/main" id="{A82CFFE2-A899-41B5-944E-EAD361A0289C}"/>
              </a:ext>
            </a:extLst>
          </p:cNvPr>
          <p:cNvSpPr txBox="1"/>
          <p:nvPr/>
        </p:nvSpPr>
        <p:spPr>
          <a:xfrm>
            <a:off x="7319124" y="6846168"/>
            <a:ext cx="590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dirty="0"/>
              <a:t>NLP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7D517BDB-69BF-4EBB-8809-C34A437B59C7}"/>
              </a:ext>
            </a:extLst>
          </p:cNvPr>
          <p:cNvSpPr txBox="1"/>
          <p:nvPr/>
        </p:nvSpPr>
        <p:spPr>
          <a:xfrm>
            <a:off x="10488613" y="6846168"/>
            <a:ext cx="1582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dirty="0"/>
              <a:t>Further Work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C4541A06-B68C-4F33-9A58-F8C088EF643E}"/>
              </a:ext>
            </a:extLst>
          </p:cNvPr>
          <p:cNvSpPr txBox="1"/>
          <p:nvPr/>
        </p:nvSpPr>
        <p:spPr>
          <a:xfrm>
            <a:off x="3618974" y="6846168"/>
            <a:ext cx="6092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Text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A40D7B2B-7F34-4264-AF1D-231B76E3E315}"/>
              </a:ext>
            </a:extLst>
          </p:cNvPr>
          <p:cNvSpPr txBox="1"/>
          <p:nvPr/>
        </p:nvSpPr>
        <p:spPr>
          <a:xfrm>
            <a:off x="723621" y="8253717"/>
            <a:ext cx="16764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Raw Language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1FC64EBE-10D2-4679-B8F2-E0B49063E9E5}"/>
              </a:ext>
            </a:extLst>
          </p:cNvPr>
          <p:cNvCxnSpPr>
            <a:stCxn id="19" idx="3"/>
            <a:endCxn id="23" idx="1"/>
          </p:cNvCxnSpPr>
          <p:nvPr/>
        </p:nvCxnSpPr>
        <p:spPr bwMode="auto">
          <a:xfrm>
            <a:off x="2019032" y="6221524"/>
            <a:ext cx="1472162" cy="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0EE144DA-F89E-434F-9406-A648196A8285}"/>
              </a:ext>
            </a:extLst>
          </p:cNvPr>
          <p:cNvCxnSpPr>
            <a:stCxn id="21" idx="3"/>
          </p:cNvCxnSpPr>
          <p:nvPr/>
        </p:nvCxnSpPr>
        <p:spPr bwMode="auto">
          <a:xfrm>
            <a:off x="1999047" y="4876800"/>
            <a:ext cx="1492147" cy="108012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4697D1AB-BAC9-49C8-9BCB-F3D50F275F8D}"/>
              </a:ext>
            </a:extLst>
          </p:cNvPr>
          <p:cNvCxnSpPr>
            <a:stCxn id="9" idx="3"/>
          </p:cNvCxnSpPr>
          <p:nvPr/>
        </p:nvCxnSpPr>
        <p:spPr bwMode="auto">
          <a:xfrm flipV="1">
            <a:off x="1999047" y="6532984"/>
            <a:ext cx="1492147" cy="1033264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6634F864-D96B-4C51-99B0-BBCECEBF47F5}"/>
              </a:ext>
            </a:extLst>
          </p:cNvPr>
          <p:cNvCxnSpPr>
            <a:stCxn id="23" idx="3"/>
            <a:endCxn id="15" idx="1"/>
          </p:cNvCxnSpPr>
          <p:nvPr/>
        </p:nvCxnSpPr>
        <p:spPr bwMode="auto">
          <a:xfrm>
            <a:off x="4405594" y="6221524"/>
            <a:ext cx="2583999" cy="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EC9EB2FD-BB33-45E5-9439-26033A8C6548}"/>
              </a:ext>
            </a:extLst>
          </p:cNvPr>
          <p:cNvCxnSpPr>
            <a:stCxn id="15" idx="3"/>
            <a:endCxn id="25" idx="1"/>
          </p:cNvCxnSpPr>
          <p:nvPr/>
        </p:nvCxnSpPr>
        <p:spPr bwMode="auto">
          <a:xfrm>
            <a:off x="8238881" y="6221524"/>
            <a:ext cx="2583999" cy="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3" name="Inhaltsplatzhalter 2">
            <a:extLst>
              <a:ext uri="{FF2B5EF4-FFF2-40B4-BE49-F238E27FC236}">
                <a16:creationId xmlns:a16="http://schemas.microsoft.com/office/drawing/2014/main" id="{1CE56F55-8246-4659-9CF4-4D1D15517977}"/>
              </a:ext>
            </a:extLst>
          </p:cNvPr>
          <p:cNvSpPr txBox="1">
            <a:spLocks/>
          </p:cNvSpPr>
          <p:nvPr/>
        </p:nvSpPr>
        <p:spPr bwMode="auto">
          <a:xfrm>
            <a:off x="300286" y="1708448"/>
            <a:ext cx="12106770" cy="69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2300"/>
              </a:spcBef>
              <a:spcAft>
                <a:spcPct val="0"/>
              </a:spcAft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1pPr>
            <a:lvl2pPr marL="596900" indent="-444500" algn="l" rtl="0" eaLnBrk="0" fontAlgn="base" hangingPunct="0">
              <a:spcBef>
                <a:spcPts val="1800"/>
              </a:spcBef>
              <a:spcAft>
                <a:spcPct val="0"/>
              </a:spcAft>
              <a:buSzPct val="125000"/>
              <a:buFont typeface="Wingdings" panose="05000000000000000000" pitchFamily="2" charset="2"/>
              <a:buChar char="§"/>
              <a:defRPr sz="28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2pPr>
            <a:lvl3pPr marL="1066800" indent="-444500" algn="l" rtl="0" eaLnBrk="0" fontAlgn="base" hangingPunct="0">
              <a:spcBef>
                <a:spcPts val="15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4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3pPr>
            <a:lvl4pPr marL="1536700" indent="-4445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4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4pPr>
            <a:lvl5pPr marL="1968500" indent="-444500" algn="l" rtl="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0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5pPr>
            <a:lvl6pPr marL="24257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6pPr>
            <a:lvl7pPr marL="28829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7pPr>
            <a:lvl8pPr marL="33401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8pPr>
            <a:lvl9pPr marL="37973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kern="0" dirty="0"/>
              <a:t>[TODO]</a:t>
            </a:r>
          </a:p>
        </p:txBody>
      </p:sp>
    </p:spTree>
    <p:extLst>
      <p:ext uri="{BB962C8B-B14F-4D97-AF65-F5344CB8AC3E}">
        <p14:creationId xmlns:p14="http://schemas.microsoft.com/office/powerpoint/2010/main" val="2231737759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D11418-0516-4D6C-BB4D-621CABA53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Part-</a:t>
            </a:r>
            <a:r>
              <a:rPr lang="de-DE" dirty="0" err="1"/>
              <a:t>of</a:t>
            </a:r>
            <a:r>
              <a:rPr lang="de-DE" dirty="0"/>
              <a:t>-Speech-Tagging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128320-7D22-4A3C-B2C6-69E4E2BD76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de-DE" sz="24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4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Part </a:t>
            </a:r>
            <a:r>
              <a:rPr lang="de-DE" sz="2400" b="1" dirty="0" err="1"/>
              <a:t>of</a:t>
            </a:r>
            <a:r>
              <a:rPr lang="de-DE" sz="2400" b="1" dirty="0"/>
              <a:t> Speech (POS)</a:t>
            </a:r>
            <a:br>
              <a:rPr lang="de-DE" sz="2400" b="1" dirty="0"/>
            </a:br>
            <a:r>
              <a:rPr lang="de-DE" sz="2400" dirty="0"/>
              <a:t>Syntaktische Rolle von Textelementen (Wörter, Satzzeichen)</a:t>
            </a:r>
            <a:br>
              <a:rPr lang="de-DE" sz="2400" dirty="0"/>
            </a:br>
            <a:endParaRPr lang="de-DE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POS-Tags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POS-Tagging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3A6C186-B870-4DFC-8738-26849C39FDE7}"/>
              </a:ext>
            </a:extLst>
          </p:cNvPr>
          <p:cNvSpPr txBox="1"/>
          <p:nvPr/>
        </p:nvSpPr>
        <p:spPr>
          <a:xfrm>
            <a:off x="5356349" y="1708448"/>
            <a:ext cx="22921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/>
              <a:t>Beispielsatz</a:t>
            </a:r>
            <a:r>
              <a:rPr lang="en-US" sz="2000" dirty="0"/>
              <a:t>:</a:t>
            </a:r>
            <a:br>
              <a:rPr lang="en-US" sz="2000" i="1" dirty="0"/>
            </a:br>
            <a:r>
              <a:rPr lang="en-US" sz="2000" i="1" dirty="0"/>
              <a:t>I like the blue house.</a:t>
            </a:r>
          </a:p>
          <a:p>
            <a:pPr algn="ctr"/>
            <a:endParaRPr lang="de-DE" sz="2000" i="1" dirty="0"/>
          </a:p>
        </p:txBody>
      </p:sp>
    </p:spTree>
    <p:extLst>
      <p:ext uri="{BB962C8B-B14F-4D97-AF65-F5344CB8AC3E}">
        <p14:creationId xmlns:p14="http://schemas.microsoft.com/office/powerpoint/2010/main" val="397883400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F1E5-68FA-4821-810B-CDC5EF07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79EB6E-B4B4-4A93-8D78-EE9475DD0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4000" lvl="1" indent="0">
              <a:buNone/>
            </a:pPr>
            <a:r>
              <a:rPr lang="de-DE" dirty="0"/>
              <a:t>1. 	Grundlegendes</a:t>
            </a:r>
          </a:p>
          <a:p>
            <a:pPr marL="254000" lvl="1" indent="0">
              <a:buNone/>
            </a:pPr>
            <a:r>
              <a:rPr lang="de-DE" dirty="0"/>
              <a:t>	1.1	Begriffe</a:t>
            </a:r>
            <a:br>
              <a:rPr lang="de-DE" dirty="0"/>
            </a:br>
            <a:r>
              <a:rPr lang="de-DE" dirty="0"/>
              <a:t>	1.2 	</a:t>
            </a:r>
            <a:r>
              <a:rPr lang="de-DE" dirty="0" err="1"/>
              <a:t>RapidMiner</a:t>
            </a:r>
            <a:endParaRPr lang="de-DE" dirty="0"/>
          </a:p>
          <a:p>
            <a:pPr marL="254000" lvl="1" indent="0">
              <a:buNone/>
            </a:pPr>
            <a:r>
              <a:rPr lang="de-DE" dirty="0"/>
              <a:t>2.	Konzept</a:t>
            </a:r>
          </a:p>
          <a:p>
            <a:pPr marL="254000" lvl="1" indent="0">
              <a:buNone/>
            </a:pPr>
            <a:r>
              <a:rPr lang="de-DE" dirty="0"/>
              <a:t>	2.1	Text-Sequenzierung</a:t>
            </a:r>
            <a:br>
              <a:rPr lang="de-DE" dirty="0"/>
            </a:br>
            <a:r>
              <a:rPr lang="de-DE" dirty="0"/>
              <a:t>	2.2	Ergebnisse in Textform</a:t>
            </a:r>
            <a:br>
              <a:rPr lang="de-DE" dirty="0"/>
            </a:br>
            <a:r>
              <a:rPr lang="de-DE" dirty="0"/>
              <a:t>	2.3	Metainformationen</a:t>
            </a:r>
            <a:br>
              <a:rPr lang="de-DE" dirty="0"/>
            </a:br>
            <a:r>
              <a:rPr lang="de-DE" dirty="0"/>
              <a:t>	2.4 	Evaluation und Metriken</a:t>
            </a:r>
          </a:p>
          <a:p>
            <a:pPr marL="254000" lvl="1" indent="0">
              <a:buNone/>
            </a:pPr>
            <a:r>
              <a:rPr lang="de-DE" dirty="0"/>
              <a:t>3.	</a:t>
            </a:r>
            <a:r>
              <a:rPr lang="de-DE" dirty="0" err="1"/>
              <a:t>RapidMiner</a:t>
            </a:r>
            <a:r>
              <a:rPr lang="de-DE"/>
              <a:t>-Erweiterung</a:t>
            </a:r>
            <a:br>
              <a:rPr lang="de-DE" dirty="0"/>
            </a:b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977730593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0</Pages>
  <Words>33</Words>
  <Characters>0</Characters>
  <Application>Microsoft Office PowerPoint</Application>
  <PresentationFormat>Benutzerdefiniert</PresentationFormat>
  <Lines>0</Lines>
  <Paragraphs>24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1" baseType="lpstr">
      <vt:lpstr>Arial</vt:lpstr>
      <vt:lpstr>Calibri</vt:lpstr>
      <vt:lpstr>Gill Sans</vt:lpstr>
      <vt:lpstr>Helvetica Neue</vt:lpstr>
      <vt:lpstr>Helvetica Neue UltraLight</vt:lpstr>
      <vt:lpstr>Wingdings</vt:lpstr>
      <vt:lpstr>Master #5</vt:lpstr>
      <vt:lpstr>PowerPoint-Präsentation</vt:lpstr>
      <vt:lpstr>Natural Language Processing (NLP)</vt:lpstr>
      <vt:lpstr>Part-of-Speech-Tagging</vt:lpstr>
      <vt:lpstr>Gliederung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</dc:title>
  <dc:subject/>
  <dc:creator>sschoenig</dc:creator>
  <cp:keywords/>
  <dc:description/>
  <cp:lastModifiedBy>Philipp Scholz</cp:lastModifiedBy>
  <cp:revision>313</cp:revision>
  <dcterms:created xsi:type="dcterms:W3CDTF">2013-07-26T13:26:04Z</dcterms:created>
  <dcterms:modified xsi:type="dcterms:W3CDTF">2019-05-08T20:33:31Z</dcterms:modified>
</cp:coreProperties>
</file>